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55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173157"/>
            <a:ext cx="7772400" cy="1470025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6670366" cy="175260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143768" y="274639"/>
            <a:ext cx="1543032" cy="5851525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615130" cy="5851525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2924181"/>
            <a:ext cx="7772400" cy="1362075"/>
          </a:xfrm>
        </p:spPr>
        <p:txBody>
          <a:bodyPr anchor="t"/>
          <a:lstStyle>
            <a:lvl1pPr algn="l">
              <a:defRPr sz="4400" b="0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85800" y="142874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1071546"/>
            <a:ext cx="5111750" cy="5049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3" y="1071546"/>
            <a:ext cx="3008313" cy="34290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5" y="285728"/>
            <a:ext cx="8230993" cy="696626"/>
          </a:xfrm>
        </p:spPr>
        <p:txBody>
          <a:bodyPr anchor="ctr"/>
          <a:lstStyle>
            <a:lvl1pPr algn="ctr">
              <a:defRPr sz="36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1024" y="642918"/>
            <a:ext cx="785818" cy="4572032"/>
          </a:xfrm>
        </p:spPr>
        <p:txBody>
          <a:bodyPr vert="eaVert" anchor="ctr"/>
          <a:lstStyle>
            <a:lvl1pPr algn="l">
              <a:defRPr sz="2400" b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42922" y="541340"/>
            <a:ext cx="6415094" cy="5459428"/>
          </a:xfrm>
          <a:prstGeom prst="roundRect">
            <a:avLst>
              <a:gd name="adj" fmla="val 4800"/>
            </a:avLst>
          </a:prstGeom>
          <a:solidFill>
            <a:schemeClr val="accent1">
              <a:tint val="20000"/>
            </a:schemeClr>
          </a:solidFill>
          <a:ln w="38100">
            <a:gradFill flip="none" rotWithShape="1">
              <a:gsLst>
                <a:gs pos="0">
                  <a:schemeClr val="accent1">
                    <a:alpha val="50000"/>
                  </a:schemeClr>
                </a:gs>
                <a:gs pos="100000">
                  <a:schemeClr val="accent1">
                    <a:tint val="20000"/>
                  </a:schemeClr>
                </a:gs>
              </a:gsLst>
              <a:lin ang="16200000" scaled="1"/>
              <a:tileRect/>
            </a:gradFill>
          </a:ln>
          <a:effectLst>
            <a:outerShdw blurRad="76200" dist="38100" dir="5400000" sx="100500" sy="100500" algn="tl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072330" y="1000108"/>
            <a:ext cx="914368" cy="4214842"/>
          </a:xfrm>
        </p:spPr>
        <p:txBody>
          <a:bodyPr vert="eaVert"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13">
            <a:duotone>
              <a:schemeClr val="accent1"/>
              <a:srgbClr val="FFFFFF"/>
            </a:duotone>
            <a:lum bright="12000" contrast="40000"/>
          </a:blip>
          <a:stretch>
            <a:fillRect/>
          </a:stretch>
        </p:blipFill>
        <p:spPr>
          <a:xfrm>
            <a:off x="6667809" y="4915143"/>
            <a:ext cx="2476191" cy="194285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矩形 9"/>
          <p:cNvSpPr/>
          <p:nvPr/>
        </p:nvSpPr>
        <p:spPr>
          <a:xfrm>
            <a:off x="0" y="0"/>
            <a:ext cx="9144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20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</a:schemeClr>
              </a:gs>
            </a:gsLst>
            <a:lin ang="18900000" scaled="1"/>
            <a:tileRect/>
          </a:gradFill>
          <a:ln w="12700" cap="rnd" cmpd="sng" algn="ctr">
            <a:noFill/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0" y="40951"/>
            <a:ext cx="4572000" cy="71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50000"/>
                  <a:hueMod val="100000"/>
                  <a:satMod val="250000"/>
                  <a:alpha val="0"/>
                </a:schemeClr>
              </a:gs>
              <a:gs pos="75000">
                <a:schemeClr val="accent1">
                  <a:tint val="80000"/>
                  <a:shade val="100000"/>
                  <a:hueMod val="100000"/>
                  <a:satMod val="375000"/>
                  <a:alpha val="5000"/>
                </a:schemeClr>
              </a:gs>
              <a:gs pos="100000">
                <a:schemeClr val="accent1">
                  <a:tint val="50000"/>
                  <a:shade val="100000"/>
                  <a:hueMod val="100000"/>
                  <a:satMod val="500000"/>
                  <a:alpha val="60000"/>
                </a:schemeClr>
              </a:gs>
            </a:gsLst>
            <a:lin ang="8100000" scaled="1"/>
            <a:tileRect/>
          </a:gradFill>
          <a:ln w="12700" cap="rnd" cmpd="sng" algn="ctr">
            <a:noFill/>
            <a:prstDash val="solid"/>
          </a:ln>
          <a:effectLst>
            <a:glow>
              <a:schemeClr val="accent1">
                <a:tint val="100000"/>
                <a:shade val="100000"/>
                <a:hueMod val="100000"/>
                <a:satMod val="100000"/>
              </a:schemeClr>
            </a:glow>
            <a:softEdge rad="1270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14">
            <a:duotone>
              <a:schemeClr val="accent1"/>
              <a:srgbClr val="FFFFFF"/>
            </a:duotone>
            <a:lum bright="35000" contrast="40000"/>
          </a:blip>
          <a:stretch>
            <a:fillRect/>
          </a:stretch>
        </p:blipFill>
        <p:spPr>
          <a:xfrm>
            <a:off x="0" y="6420445"/>
            <a:ext cx="9144000" cy="437555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83FFD-35F8-4863-A1A3-D9735468C1D0}" type="datetimeFigureOut">
              <a:rPr lang="zh-CN" altLang="en-US" smtClean="0"/>
              <a:pPr/>
              <a:t>2020-07-20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EEB929-B384-4DF7-8B27-AF72A6B412A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5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 2"/>
        <a:buChar char="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60000"/>
        <a:buFont typeface="Wingdings 2"/>
        <a:buChar char="®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5"/>
        </a:buClr>
        <a:buSzPct val="45000"/>
        <a:buFont typeface="Wingdings 2"/>
        <a:buChar char="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高考物理试题（</a:t>
            </a:r>
            <a:r>
              <a:rPr lang="en-US" altLang="zh-CN" dirty="0" smtClean="0"/>
              <a:t>15</a:t>
            </a:r>
            <a:r>
              <a:rPr lang="zh-CN" altLang="en-US" dirty="0" smtClean="0"/>
              <a:t>题）分析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687716" y="2643182"/>
            <a:ext cx="7813374" cy="3286148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                                      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                    </a:t>
            </a:r>
            <a:endParaRPr lang="en-US" altLang="zh-CN" dirty="0" smtClean="0"/>
          </a:p>
          <a:p>
            <a:r>
              <a:rPr lang="en-US" altLang="zh-CN" dirty="0" smtClean="0"/>
              <a:t>                                                 </a:t>
            </a:r>
            <a:r>
              <a:rPr lang="zh-CN" altLang="en-US" dirty="0" smtClean="0"/>
              <a:t>长安二中</a:t>
            </a:r>
            <a:endParaRPr lang="en-US" altLang="zh-CN" dirty="0" smtClean="0"/>
          </a:p>
          <a:p>
            <a:r>
              <a:rPr lang="zh-CN" altLang="en-US" dirty="0" smtClean="0"/>
              <a:t>                                                                       杜</a:t>
            </a:r>
            <a:r>
              <a:rPr lang="zh-CN" altLang="en-US" dirty="0"/>
              <a:t>小鹏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85728"/>
            <a:ext cx="8258204" cy="621510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CN" dirty="0" smtClean="0"/>
              <a:t>15.</a:t>
            </a:r>
            <a:r>
              <a:rPr lang="zh-CN" altLang="en-US" dirty="0" smtClean="0"/>
              <a:t>若一</a:t>
            </a:r>
            <a:r>
              <a:rPr lang="zh-CN" altLang="en-US" dirty="0" smtClean="0">
                <a:solidFill>
                  <a:srgbClr val="FF0000"/>
                </a:solidFill>
              </a:rPr>
              <a:t>均匀球形</a:t>
            </a:r>
            <a:r>
              <a:rPr lang="zh-CN" altLang="en-US" dirty="0" smtClean="0"/>
              <a:t>星体的密度为</a:t>
            </a:r>
            <a:r>
              <a:rPr lang="el-GR" altLang="zh-CN" dirty="0" smtClean="0"/>
              <a:t>ρ</a:t>
            </a:r>
            <a:r>
              <a:rPr lang="zh-CN" altLang="en-US" dirty="0" smtClean="0"/>
              <a:t>。引力常量为</a:t>
            </a:r>
            <a:r>
              <a:rPr lang="en-US" altLang="zh-CN" dirty="0" smtClean="0"/>
              <a:t>G</a:t>
            </a:r>
            <a:r>
              <a:rPr lang="zh-CN" altLang="en-US" dirty="0" smtClean="0"/>
              <a:t>。则在该</a:t>
            </a:r>
            <a:r>
              <a:rPr lang="zh-CN" altLang="en-US" dirty="0" smtClean="0">
                <a:solidFill>
                  <a:srgbClr val="FF0000"/>
                </a:solidFill>
              </a:rPr>
              <a:t>星体表面附近</a:t>
            </a:r>
            <a:r>
              <a:rPr lang="zh-CN" altLang="en-US" dirty="0" smtClean="0"/>
              <a:t>沿</a:t>
            </a:r>
            <a:r>
              <a:rPr lang="zh-CN" altLang="en-US" dirty="0" smtClean="0">
                <a:solidFill>
                  <a:srgbClr val="FF0000"/>
                </a:solidFill>
              </a:rPr>
              <a:t>圆轨道</a:t>
            </a:r>
            <a:r>
              <a:rPr lang="zh-CN" altLang="en-US" dirty="0" smtClean="0"/>
              <a:t>绕其运动的卫星的周期是         </a:t>
            </a:r>
            <a:r>
              <a:rPr lang="en-US" altLang="zh-CN" dirty="0" smtClean="0"/>
              <a:t>【A】</a:t>
            </a:r>
          </a:p>
          <a:p>
            <a:pPr>
              <a:buNone/>
            </a:pPr>
            <a:r>
              <a:rPr lang="en-US" altLang="zh-CN" dirty="0" smtClean="0"/>
              <a:t>    </a:t>
            </a:r>
          </a:p>
          <a:p>
            <a:pPr>
              <a:buNone/>
            </a:pPr>
            <a:r>
              <a:rPr lang="en-US" altLang="zh-CN" dirty="0" smtClean="0"/>
              <a:t>A .                B.             C .                D.</a:t>
            </a:r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解析</a:t>
            </a:r>
            <a:r>
              <a:rPr lang="zh-CN" altLang="en-US" dirty="0" smtClean="0"/>
              <a:t>：本题目是</a:t>
            </a:r>
            <a:r>
              <a:rPr lang="zh-CN" altLang="en-US" dirty="0" smtClean="0"/>
              <a:t>课本</a:t>
            </a:r>
            <a:r>
              <a:rPr lang="zh-CN" altLang="en-US" dirty="0" smtClean="0"/>
              <a:t>“求中心天体的质量</a:t>
            </a:r>
            <a:r>
              <a:rPr lang="zh-CN" altLang="en-US" dirty="0" smtClean="0"/>
              <a:t>”的拓展 。考查</a:t>
            </a:r>
            <a:r>
              <a:rPr lang="zh-CN" altLang="en-US" dirty="0" smtClean="0"/>
              <a:t>点</a:t>
            </a:r>
            <a:r>
              <a:rPr lang="en-US" altLang="zh-CN" dirty="0" smtClean="0"/>
              <a:t>1.   </a:t>
            </a:r>
            <a:r>
              <a:rPr lang="zh-CN" altLang="en-US" dirty="0" smtClean="0"/>
              <a:t>对“均匀球形” 、“圆轨道” 两个理想化模型，以及“星球表面附近” 近似</a:t>
            </a:r>
            <a:r>
              <a:rPr lang="zh-CN" altLang="en-US" dirty="0" smtClean="0"/>
              <a:t>化（卫星的轨道半径近似为星体半径）的</a:t>
            </a:r>
            <a:r>
              <a:rPr lang="zh-CN" altLang="en-US" dirty="0" smtClean="0"/>
              <a:t>分析和处理。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</a:t>
            </a:r>
            <a:r>
              <a:rPr lang="zh-CN" altLang="en-US" dirty="0" smtClean="0"/>
              <a:t>考查点</a:t>
            </a:r>
            <a:r>
              <a:rPr lang="en-US" altLang="zh-CN" dirty="0" smtClean="0"/>
              <a:t>2.</a:t>
            </a:r>
            <a:r>
              <a:rPr lang="zh-CN" altLang="en-US" dirty="0" smtClean="0"/>
              <a:t>公式的熟练推导。</a:t>
            </a:r>
            <a:endParaRPr lang="zh-CN" alt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2214554"/>
            <a:ext cx="500066" cy="114830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488" y="2143116"/>
            <a:ext cx="474946" cy="1090616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2214554"/>
            <a:ext cx="728742" cy="1122182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429124" y="2214554"/>
            <a:ext cx="657304" cy="1090616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214290"/>
            <a:ext cx="8401080" cy="664371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dirty="0" smtClean="0"/>
              <a:t>解法一、（大多数同学）直接运用二级公式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     </a:t>
            </a:r>
            <a:r>
              <a:rPr lang="zh-CN" altLang="en-US" dirty="0" smtClean="0"/>
              <a:t>得出。（</a:t>
            </a:r>
            <a:r>
              <a:rPr lang="zh-CN" altLang="en-US" sz="2400" dirty="0" smtClean="0"/>
              <a:t>通过对此公式的考查，让学生</a:t>
            </a:r>
            <a:endParaRPr lang="en-US" altLang="zh-CN" sz="2400" dirty="0" smtClean="0"/>
          </a:p>
          <a:p>
            <a:pPr>
              <a:buNone/>
            </a:pPr>
            <a:endParaRPr lang="en-US" altLang="zh-CN" sz="2400" dirty="0" smtClean="0"/>
          </a:p>
          <a:p>
            <a:pPr>
              <a:buNone/>
            </a:pPr>
            <a:r>
              <a:rPr lang="zh-CN" altLang="en-US" sz="2400" dirty="0" smtClean="0"/>
              <a:t>知道发射卫星可以探究未知天密度。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</a:t>
            </a:r>
            <a:r>
              <a:rPr lang="zh-CN" altLang="en-US" dirty="0" smtClean="0"/>
              <a:t>法二、公式推导   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</a:t>
            </a:r>
          </a:p>
          <a:p>
            <a:pPr>
              <a:buNone/>
            </a:pPr>
            <a:r>
              <a:rPr lang="en-US" altLang="zh-CN" dirty="0" smtClean="0"/>
              <a:t>  </a:t>
            </a:r>
            <a:r>
              <a:rPr lang="zh-CN" altLang="en-US" dirty="0" smtClean="0"/>
              <a:t>法三、用地球数据进行验证。如果知道地球的平均密度                             ，第一宇宙速度，</a:t>
            </a:r>
            <a:r>
              <a:rPr lang="en-US" altLang="zh-CN" dirty="0" smtClean="0"/>
              <a:t>G</a:t>
            </a:r>
            <a:r>
              <a:rPr lang="zh-CN" altLang="en-US" dirty="0" smtClean="0"/>
              <a:t>，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</a:t>
            </a:r>
          </a:p>
          <a:p>
            <a:pPr>
              <a:buNone/>
            </a:pPr>
            <a:r>
              <a:rPr lang="zh-CN" altLang="en-US" dirty="0" smtClean="0"/>
              <a:t>知道近地卫星绕地球周期约为</a:t>
            </a:r>
            <a:r>
              <a:rPr lang="en-US" altLang="zh-CN" dirty="0" smtClean="0"/>
              <a:t>5000s</a:t>
            </a:r>
            <a:r>
              <a:rPr lang="zh-CN" altLang="en-US" dirty="0" smtClean="0"/>
              <a:t>。带入选项进行验证。</a:t>
            </a: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             </a:t>
            </a: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71480"/>
            <a:ext cx="1000132" cy="857256"/>
          </a:xfrm>
          <a:prstGeom prst="rect">
            <a:avLst/>
          </a:prstGeom>
          <a:noFill/>
        </p:spPr>
      </p:pic>
      <p:sp>
        <p:nvSpPr>
          <p:cNvPr id="6" name="左大括号 5"/>
          <p:cNvSpPr/>
          <p:nvPr/>
        </p:nvSpPr>
        <p:spPr>
          <a:xfrm>
            <a:off x="3857620" y="2071678"/>
            <a:ext cx="285752" cy="114300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928802"/>
            <a:ext cx="2164788" cy="714380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2714620"/>
            <a:ext cx="2213529" cy="661990"/>
          </a:xfrm>
          <a:prstGeom prst="rect">
            <a:avLst/>
          </a:prstGeom>
          <a:noFill/>
        </p:spPr>
      </p:pic>
      <p:sp>
        <p:nvSpPr>
          <p:cNvPr id="11" name="右箭头 10"/>
          <p:cNvSpPr/>
          <p:nvPr/>
        </p:nvSpPr>
        <p:spPr>
          <a:xfrm>
            <a:off x="6572264" y="2714620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7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00958" y="2428868"/>
            <a:ext cx="870114" cy="820862"/>
          </a:xfrm>
          <a:prstGeom prst="rect">
            <a:avLst/>
          </a:prstGeom>
          <a:noFill/>
        </p:spPr>
      </p:pic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1536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4071942"/>
            <a:ext cx="2190763" cy="642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法四、量纲法：用单位进行判断。（</a:t>
            </a:r>
            <a:r>
              <a:rPr lang="zh-CN" altLang="en-US" dirty="0" smtClean="0">
                <a:solidFill>
                  <a:srgbClr val="FF0000"/>
                </a:solidFill>
              </a:rPr>
              <a:t>本题不适用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>
              <a:buNone/>
            </a:pPr>
            <a:r>
              <a:rPr lang="zh-CN" altLang="en-US" dirty="0" smtClean="0"/>
              <a:t>近些年在高考中万有引力相关的考题。题型特点一般都是：题干</a:t>
            </a:r>
            <a:r>
              <a:rPr lang="zh-CN" altLang="en-US" dirty="0" smtClean="0"/>
              <a:t>长、物理量多、计算</a:t>
            </a:r>
            <a:r>
              <a:rPr lang="zh-CN" altLang="en-US" dirty="0" smtClean="0"/>
              <a:t>量大（估算</a:t>
            </a:r>
            <a:r>
              <a:rPr lang="zh-CN" altLang="en-US" dirty="0" smtClean="0"/>
              <a:t>）、公式多、</a:t>
            </a:r>
            <a:r>
              <a:rPr lang="zh-CN" altLang="en-US" smtClean="0"/>
              <a:t>信息外延、外加</a:t>
            </a:r>
            <a:r>
              <a:rPr lang="zh-CN" altLang="en-US" dirty="0" smtClean="0"/>
              <a:t>物理模型等。很学生感觉还是很困难。今年一反常态来了这一道</a:t>
            </a:r>
            <a:r>
              <a:rPr lang="zh-CN" altLang="en-US" dirty="0" smtClean="0">
                <a:solidFill>
                  <a:srgbClr val="FF0000"/>
                </a:solidFill>
              </a:rPr>
              <a:t>送分题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>
              <a:buNone/>
            </a:pP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zh-CN" altLang="en-US" dirty="0" smtClean="0"/>
              <a:t>                           </a:t>
            </a: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endParaRPr lang="en-US" altLang="zh-CN" dirty="0" smtClean="0"/>
          </a:p>
          <a:p>
            <a:pPr>
              <a:buNone/>
            </a:pPr>
            <a:r>
              <a:rPr lang="en-US" altLang="zh-CN" dirty="0" smtClean="0"/>
              <a:t>                             </a:t>
            </a:r>
            <a:r>
              <a:rPr lang="zh-CN" altLang="en-US" sz="6000" dirty="0" smtClean="0"/>
              <a:t>谢谢大家！</a:t>
            </a:r>
            <a:endParaRPr lang="zh-CN" alt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龙腾四海">
  <a:themeElements>
    <a:clrScheme name="龙腾四海">
      <a:dk1>
        <a:sysClr val="windowText" lastClr="000000"/>
      </a:dk1>
      <a:lt1>
        <a:sysClr val="window" lastClr="FFFFFF"/>
      </a:lt1>
      <a:dk2>
        <a:srgbClr val="001B36"/>
      </a:dk2>
      <a:lt2>
        <a:srgbClr val="EDF8FE"/>
      </a:lt2>
      <a:accent1>
        <a:srgbClr val="477AB1"/>
      </a:accent1>
      <a:accent2>
        <a:srgbClr val="51848E"/>
      </a:accent2>
      <a:accent3>
        <a:srgbClr val="7B9B57"/>
      </a:accent3>
      <a:accent4>
        <a:srgbClr val="8B8D8C"/>
      </a:accent4>
      <a:accent5>
        <a:srgbClr val="8B7396"/>
      </a:accent5>
      <a:accent6>
        <a:srgbClr val="E89A53"/>
      </a:accent6>
      <a:hlink>
        <a:srgbClr val="0080FF"/>
      </a:hlink>
      <a:folHlink>
        <a:srgbClr val="FF00FF"/>
      </a:folHlink>
    </a:clrScheme>
    <a:fontScheme name="龙腾四海">
      <a:majorFont>
        <a:latin typeface="Maiandra GD"/>
        <a:ea typeface=""/>
        <a:cs typeface=""/>
        <a:font script="CYRL" typeface="Times New Roman"/>
        <a:font script="GREK" typeface="Times New Roman"/>
        <a:font script="Jpan" typeface="ＭＳ Ｐゴシック"/>
        <a:font script="Hang" typeface="HY중고딕"/>
        <a:font script="Hans" typeface="隶书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HY견명조"/>
        <a:font script="Hans" typeface="华文楷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龙腾四海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hueMod val="100000"/>
                <a:satMod val="250000"/>
              </a:schemeClr>
            </a:gs>
            <a:gs pos="75000">
              <a:schemeClr val="phClr">
                <a:tint val="80000"/>
                <a:shade val="100000"/>
                <a:hueMod val="100000"/>
                <a:satMod val="375000"/>
              </a:schemeClr>
            </a:gs>
            <a:gs pos="100000">
              <a:schemeClr val="phClr">
                <a:tint val="50000"/>
                <a:shade val="100000"/>
                <a:hueMod val="100000"/>
                <a:satMod val="5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50000"/>
                <a:hueMod val="100000"/>
                <a:satMod val="100000"/>
              </a:schemeClr>
              <a:schemeClr val="phClr">
                <a:tint val="100000"/>
                <a:shade val="75000"/>
                <a:hueMod val="100000"/>
                <a:satMod val="100000"/>
              </a:schemeClr>
            </a:duotone>
          </a:blip>
          <a:tile tx="0" ty="0" sx="50000" sy="50000" flip="none" algn="ctr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  <a:scene3d>
            <a:camera prst="orthographicFront" fov="0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2700" h="12700" prst="relaxedInset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  <a:outerShdw blurRad="44450" dist="50800" dir="3300000" sx="99000" sy="99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contrasting" dir="tl">
              <a:rot lat="0" lon="0" rev="14220000"/>
            </a:lightRig>
          </a:scene3d>
          <a:sp3d prstMaterial="dkEdge">
            <a:bevelT w="63500" h="63500"/>
            <a:bevelB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bg1">
                <a:tint val="100000"/>
                <a:shade val="100000"/>
                <a:hueMod val="100000"/>
                <a:satMod val="150000"/>
              </a:schemeClr>
            </a:gs>
            <a:gs pos="55000">
              <a:schemeClr val="bg1">
                <a:tint val="100000"/>
                <a:shade val="90000"/>
                <a:hueMod val="100000"/>
                <a:satMod val="375000"/>
              </a:schemeClr>
            </a:gs>
            <a:gs pos="100000">
              <a:schemeClr val="phClr">
                <a:tint val="88000"/>
                <a:shade val="100000"/>
                <a:hueMod val="100000"/>
                <a:satMod val="500000"/>
              </a:schemeClr>
            </a:gs>
          </a:gsLst>
          <a:lin ang="5400000" scaled="1"/>
        </a:gradFill>
        <a:blipFill>
          <a:blip xmlns:r="http://schemas.openxmlformats.org/officeDocument/2006/relationships" r:embed="rId2">
            <a:duotone>
              <a:schemeClr val="phClr">
                <a:shade val="30000"/>
                <a:satMod val="555000"/>
              </a:schemeClr>
              <a:schemeClr val="phClr">
                <a:tint val="96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117</TotalTime>
  <Words>276</Words>
  <Application>Microsoft Office PowerPoint</Application>
  <PresentationFormat>全屏显示(4:3)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龙腾四海</vt:lpstr>
      <vt:lpstr>高考物理试题（15题）分析</vt:lpstr>
      <vt:lpstr>幻灯片 2</vt:lpstr>
      <vt:lpstr>幻灯片 3</vt:lpstr>
      <vt:lpstr>幻灯片 4</vt:lpstr>
      <vt:lpstr>幻灯片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高考物理试题分析</dc:title>
  <dc:creator>lenovo</dc:creator>
  <cp:lastModifiedBy>lenovo</cp:lastModifiedBy>
  <cp:revision>17</cp:revision>
  <dcterms:created xsi:type="dcterms:W3CDTF">2020-07-16T13:28:15Z</dcterms:created>
  <dcterms:modified xsi:type="dcterms:W3CDTF">2020-07-20T02:49:10Z</dcterms:modified>
</cp:coreProperties>
</file>